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Default Extension="tiff" ContentType="image/tiff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416" r:id="rId2"/>
    <p:sldId id="547" r:id="rId3"/>
    <p:sldId id="481" r:id="rId4"/>
    <p:sldId id="548" r:id="rId5"/>
    <p:sldId id="482" r:id="rId6"/>
    <p:sldId id="430" r:id="rId7"/>
    <p:sldId id="471" r:id="rId8"/>
    <p:sldId id="698" r:id="rId9"/>
    <p:sldId id="689" r:id="rId10"/>
    <p:sldId id="577" r:id="rId11"/>
    <p:sldId id="473" r:id="rId12"/>
    <p:sldId id="669" r:id="rId13"/>
    <p:sldId id="562" r:id="rId14"/>
    <p:sldId id="479" r:id="rId15"/>
    <p:sldId id="491" r:id="rId16"/>
    <p:sldId id="492" r:id="rId17"/>
    <p:sldId id="493" r:id="rId18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C2DE9A"/>
    <a:srgbClr val="C3DF9B"/>
    <a:srgbClr val="FFFFFF"/>
    <a:srgbClr val="BBC0C4"/>
    <a:srgbClr val="FEFEFE"/>
    <a:srgbClr val="ACB3A1"/>
    <a:srgbClr val="969696"/>
    <a:srgbClr val="26182F"/>
    <a:srgbClr val="84AEE1"/>
    <a:srgbClr val="FF712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26" autoAdjust="0"/>
    <p:restoredTop sz="94660" autoAdjust="0"/>
  </p:normalViewPr>
  <p:slideViewPr>
    <p:cSldViewPr snapToGrid="0">
      <p:cViewPr>
        <p:scale>
          <a:sx n="73" d="100"/>
          <a:sy n="73" d="100"/>
        </p:scale>
        <p:origin x="-52" y="-52"/>
      </p:cViewPr>
      <p:guideLst>
        <p:guide orient="horz" pos="2159"/>
        <p:guide pos="372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922" y="90"/>
      </p:cViewPr>
      <p:guideLst/>
    </p:cSldViewPr>
  </p:notesViewPr>
  <p:gridSpacing cx="73731438" cy="7373143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2E7378-7136-493C-A505-DB111E44D9D1}" type="datetimeFigureOut">
              <a:rPr lang="zh-CN" altLang="en-US" smtClean="0"/>
              <a:pPr/>
              <a:t>2021/11/17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41A663-AC84-493B-8663-1A01AEFFA81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fld id="{E7A799FB-B973-4727-8223-0B0CC5C443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1B4D7-F511-4E32-B555-21525E5BC3C2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A2FBB8E-8DA5-493C-A5EA-CCF0D988321D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eg"/><Relationship Id="rId5" Type="http://schemas.openxmlformats.org/officeDocument/2006/relationships/image" Target="../media/image13.tiff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tiff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2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tiff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17.tiff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tiff"/><Relationship Id="rId3" Type="http://schemas.openxmlformats.org/officeDocument/2006/relationships/tags" Target="../tags/tag10.xml"/><Relationship Id="rId7" Type="http://schemas.openxmlformats.org/officeDocument/2006/relationships/image" Target="../media/image22.png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image" Target="../media/image6.png"/><Relationship Id="rId5" Type="http://schemas.openxmlformats.org/officeDocument/2006/relationships/image" Target="../media/image2.jpeg"/><Relationship Id="rId4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7.tif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6.png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38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12" Type="http://schemas.openxmlformats.org/officeDocument/2006/relationships/image" Target="../media/image3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11" Type="http://schemas.openxmlformats.org/officeDocument/2006/relationships/image" Target="../media/image36.png"/><Relationship Id="rId5" Type="http://schemas.openxmlformats.org/officeDocument/2006/relationships/image" Target="../media/image30.png"/><Relationship Id="rId10" Type="http://schemas.openxmlformats.org/officeDocument/2006/relationships/image" Target="../media/image35.png"/><Relationship Id="rId4" Type="http://schemas.openxmlformats.org/officeDocument/2006/relationships/image" Target="../media/image29.png"/><Relationship Id="rId9" Type="http://schemas.openxmlformats.org/officeDocument/2006/relationships/image" Target="../media/image34.png"/><Relationship Id="rId14" Type="http://schemas.openxmlformats.org/officeDocument/2006/relationships/image" Target="../media/image39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tags" Target="../tags/tag13.xml"/><Relationship Id="rId7" Type="http://schemas.openxmlformats.org/officeDocument/2006/relationships/image" Target="../media/image2.jpeg"/><Relationship Id="rId12" Type="http://schemas.openxmlformats.org/officeDocument/2006/relationships/image" Target="../media/image38.png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37.png"/><Relationship Id="rId5" Type="http://schemas.openxmlformats.org/officeDocument/2006/relationships/tags" Target="../tags/tag15.xml"/><Relationship Id="rId10" Type="http://schemas.openxmlformats.org/officeDocument/2006/relationships/image" Target="../media/image41.jpeg"/><Relationship Id="rId4" Type="http://schemas.openxmlformats.org/officeDocument/2006/relationships/tags" Target="../tags/tag14.xml"/><Relationship Id="rId9" Type="http://schemas.openxmlformats.org/officeDocument/2006/relationships/image" Target="../media/image4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8.tif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10.tiff"/><Relationship Id="rId5" Type="http://schemas.openxmlformats.org/officeDocument/2006/relationships/image" Target="../media/image9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0.tiff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9.png"/><Relationship Id="rId5" Type="http://schemas.openxmlformats.org/officeDocument/2006/relationships/image" Target="../media/image6.png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10.tiff"/><Relationship Id="rId5" Type="http://schemas.openxmlformats.org/officeDocument/2006/relationships/image" Target="../media/image9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6" Type="http://schemas.openxmlformats.org/officeDocument/2006/relationships/image" Target="../media/image10.tiff"/><Relationship Id="rId5" Type="http://schemas.openxmlformats.org/officeDocument/2006/relationships/image" Target="../media/image9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tiff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13.tif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6" Type="http://schemas.openxmlformats.org/officeDocument/2006/relationships/image" Target="../media/image12.png"/><Relationship Id="rId5" Type="http://schemas.openxmlformats.org/officeDocument/2006/relationships/image" Target="../media/image6.png"/><Relationship Id="rId4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4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tiff"/><Relationship Id="rId5" Type="http://schemas.openxmlformats.org/officeDocument/2006/relationships/image" Target="../media/image12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4"/>
          <p:cNvSpPr>
            <a:spLocks noGrp="1"/>
          </p:cNvSpPr>
          <p:nvPr/>
        </p:nvSpPr>
        <p:spPr>
          <a:xfrm>
            <a:off x="4395788" y="5768975"/>
            <a:ext cx="3363912" cy="33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人教版四年级下</a:t>
            </a:r>
            <a:endParaRPr lang="en-US" altLang="zh-CN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562100" y="1046163"/>
            <a:ext cx="9634538" cy="2095500"/>
            <a:chOff x="666751" y="2141538"/>
            <a:chExt cx="11160125" cy="2557463"/>
          </a:xfrm>
        </p:grpSpPr>
        <p:sp>
          <p:nvSpPr>
            <p:cNvPr id="4" name="Freeform 21"/>
            <p:cNvSpPr/>
            <p:nvPr/>
          </p:nvSpPr>
          <p:spPr>
            <a:xfrm>
              <a:off x="666751" y="2141538"/>
              <a:ext cx="11160125" cy="2557463"/>
            </a:xfrm>
            <a:custGeom>
              <a:avLst/>
              <a:gdLst/>
              <a:ahLst/>
              <a:cxnLst>
                <a:cxn ang="0">
                  <a:pos x="731996" y="94163"/>
                </a:cxn>
                <a:cxn ang="0">
                  <a:pos x="6081198" y="86630"/>
                </a:cxn>
                <a:cxn ang="0">
                  <a:pos x="10488190" y="708105"/>
                </a:cxn>
                <a:cxn ang="0">
                  <a:pos x="9985177" y="2323939"/>
                </a:cxn>
                <a:cxn ang="0">
                  <a:pos x="1681714" y="2527331"/>
                </a:cxn>
                <a:cxn ang="0">
                  <a:pos x="90092" y="1250483"/>
                </a:cxn>
                <a:cxn ang="0">
                  <a:pos x="195199" y="406784"/>
                </a:cxn>
                <a:cxn ang="0">
                  <a:pos x="731996" y="94163"/>
                </a:cxn>
              </a:cxnLst>
              <a:rect l="0" t="0" r="0" b="0"/>
              <a:pathLst>
                <a:path w="2973" h="679">
                  <a:moveTo>
                    <a:pt x="195" y="25"/>
                  </a:moveTo>
                  <a:cubicBezTo>
                    <a:pt x="195" y="25"/>
                    <a:pt x="977" y="0"/>
                    <a:pt x="1620" y="23"/>
                  </a:cubicBezTo>
                  <a:cubicBezTo>
                    <a:pt x="2262" y="45"/>
                    <a:pt x="2719" y="78"/>
                    <a:pt x="2794" y="188"/>
                  </a:cubicBezTo>
                  <a:cubicBezTo>
                    <a:pt x="2869" y="298"/>
                    <a:pt x="2973" y="571"/>
                    <a:pt x="2660" y="617"/>
                  </a:cubicBezTo>
                  <a:cubicBezTo>
                    <a:pt x="2347" y="664"/>
                    <a:pt x="841" y="679"/>
                    <a:pt x="448" y="671"/>
                  </a:cubicBezTo>
                  <a:cubicBezTo>
                    <a:pt x="0" y="662"/>
                    <a:pt x="36" y="412"/>
                    <a:pt x="24" y="332"/>
                  </a:cubicBezTo>
                  <a:cubicBezTo>
                    <a:pt x="12" y="252"/>
                    <a:pt x="39" y="135"/>
                    <a:pt x="52" y="108"/>
                  </a:cubicBezTo>
                  <a:cubicBezTo>
                    <a:pt x="93" y="23"/>
                    <a:pt x="195" y="25"/>
                    <a:pt x="195" y="25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31"/>
            <p:cNvSpPr/>
            <p:nvPr/>
          </p:nvSpPr>
          <p:spPr>
            <a:xfrm>
              <a:off x="860426" y="2263141"/>
              <a:ext cx="10796588" cy="2309496"/>
            </a:xfrm>
            <a:custGeom>
              <a:avLst/>
              <a:gdLst/>
              <a:ahLst/>
              <a:cxnLst>
                <a:cxn ang="0">
                  <a:pos x="514302" y="92665"/>
                </a:cxn>
                <a:cxn ang="0">
                  <a:pos x="5893826" y="74845"/>
                </a:cxn>
                <a:cxn ang="0">
                  <a:pos x="10150895" y="637963"/>
                </a:cxn>
                <a:cxn ang="0">
                  <a:pos x="9662871" y="2099218"/>
                </a:cxn>
                <a:cxn ang="0">
                  <a:pos x="1648019" y="2284548"/>
                </a:cxn>
                <a:cxn ang="0">
                  <a:pos x="45048" y="1119108"/>
                </a:cxn>
                <a:cxn ang="0">
                  <a:pos x="161423" y="256611"/>
                </a:cxn>
                <a:cxn ang="0">
                  <a:pos x="514302" y="92665"/>
                </a:cxn>
              </a:cxnLst>
              <a:rect l="0" t="0" r="0" b="0"/>
              <a:pathLst>
                <a:path w="2876" h="648">
                  <a:moveTo>
                    <a:pt x="137" y="26"/>
                  </a:moveTo>
                  <a:cubicBezTo>
                    <a:pt x="137" y="26"/>
                    <a:pt x="950" y="0"/>
                    <a:pt x="1570" y="21"/>
                  </a:cubicBezTo>
                  <a:cubicBezTo>
                    <a:pt x="2190" y="43"/>
                    <a:pt x="2631" y="74"/>
                    <a:pt x="2704" y="179"/>
                  </a:cubicBezTo>
                  <a:cubicBezTo>
                    <a:pt x="2776" y="284"/>
                    <a:pt x="2876" y="545"/>
                    <a:pt x="2574" y="589"/>
                  </a:cubicBezTo>
                  <a:cubicBezTo>
                    <a:pt x="2272" y="634"/>
                    <a:pt x="818" y="648"/>
                    <a:pt x="439" y="641"/>
                  </a:cubicBezTo>
                  <a:cubicBezTo>
                    <a:pt x="6" y="633"/>
                    <a:pt x="23" y="390"/>
                    <a:pt x="12" y="314"/>
                  </a:cubicBezTo>
                  <a:cubicBezTo>
                    <a:pt x="0" y="238"/>
                    <a:pt x="38" y="82"/>
                    <a:pt x="43" y="72"/>
                  </a:cubicBezTo>
                  <a:cubicBezTo>
                    <a:pt x="62" y="31"/>
                    <a:pt x="137" y="26"/>
                    <a:pt x="137" y="26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Freeform 29"/>
          <p:cNvSpPr/>
          <p:nvPr/>
        </p:nvSpPr>
        <p:spPr>
          <a:xfrm>
            <a:off x="6096000" y="630238"/>
            <a:ext cx="1246188" cy="803275"/>
          </a:xfrm>
          <a:custGeom>
            <a:avLst/>
            <a:gdLst/>
            <a:ahLst/>
            <a:cxnLst>
              <a:cxn ang="0">
                <a:pos x="618444" y="151971"/>
              </a:cxn>
              <a:cxn ang="0">
                <a:pos x="548695" y="39078"/>
              </a:cxn>
              <a:cxn ang="0">
                <a:pos x="292947" y="99867"/>
              </a:cxn>
              <a:cxn ang="0">
                <a:pos x="292947" y="234469"/>
              </a:cxn>
              <a:cxn ang="0">
                <a:pos x="278997" y="243154"/>
              </a:cxn>
              <a:cxn ang="0">
                <a:pos x="125549" y="182365"/>
              </a:cxn>
              <a:cxn ang="0">
                <a:pos x="13950" y="295258"/>
              </a:cxn>
              <a:cxn ang="0">
                <a:pos x="158098" y="425519"/>
              </a:cxn>
              <a:cxn ang="0">
                <a:pos x="218548" y="438545"/>
              </a:cxn>
              <a:cxn ang="0">
                <a:pos x="185998" y="464597"/>
              </a:cxn>
              <a:cxn ang="0">
                <a:pos x="102299" y="534069"/>
              </a:cxn>
              <a:cxn ang="0">
                <a:pos x="325497" y="712092"/>
              </a:cxn>
              <a:cxn ang="0">
                <a:pos x="423146" y="620910"/>
              </a:cxn>
              <a:cxn ang="0">
                <a:pos x="395246" y="581832"/>
              </a:cxn>
              <a:cxn ang="0">
                <a:pos x="437096" y="759855"/>
              </a:cxn>
              <a:cxn ang="0">
                <a:pos x="664944" y="720776"/>
              </a:cxn>
              <a:cxn ang="0">
                <a:pos x="739343" y="586174"/>
              </a:cxn>
              <a:cxn ang="0">
                <a:pos x="767243" y="586174"/>
              </a:cxn>
              <a:cxn ang="0">
                <a:pos x="832342" y="659988"/>
              </a:cxn>
              <a:cxn ang="0">
                <a:pos x="1078790" y="720776"/>
              </a:cxn>
              <a:cxn ang="0">
                <a:pos x="1218288" y="486307"/>
              </a:cxn>
              <a:cxn ang="0">
                <a:pos x="1069490" y="286574"/>
              </a:cxn>
              <a:cxn ang="0">
                <a:pos x="934641" y="243154"/>
              </a:cxn>
              <a:cxn ang="0">
                <a:pos x="911391" y="343020"/>
              </a:cxn>
              <a:cxn ang="0">
                <a:pos x="1050890" y="329994"/>
              </a:cxn>
              <a:cxn ang="0">
                <a:pos x="1074140" y="204075"/>
              </a:cxn>
              <a:cxn ang="0">
                <a:pos x="743993" y="56446"/>
              </a:cxn>
              <a:cxn ang="0">
                <a:pos x="632394" y="151971"/>
              </a:cxn>
              <a:cxn ang="0">
                <a:pos x="618444" y="151971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29"/>
          <p:cNvSpPr/>
          <p:nvPr/>
        </p:nvSpPr>
        <p:spPr>
          <a:xfrm>
            <a:off x="3081338" y="2671763"/>
            <a:ext cx="1235075" cy="741362"/>
          </a:xfrm>
          <a:custGeom>
            <a:avLst/>
            <a:gdLst/>
            <a:ahLst/>
            <a:cxnLst>
              <a:cxn ang="0">
                <a:pos x="612929" y="140258"/>
              </a:cxn>
              <a:cxn ang="0">
                <a:pos x="543802" y="36066"/>
              </a:cxn>
              <a:cxn ang="0">
                <a:pos x="290335" y="92169"/>
              </a:cxn>
              <a:cxn ang="0">
                <a:pos x="290335" y="216398"/>
              </a:cxn>
              <a:cxn ang="0">
                <a:pos x="276509" y="224412"/>
              </a:cxn>
              <a:cxn ang="0">
                <a:pos x="124429" y="168309"/>
              </a:cxn>
              <a:cxn ang="0">
                <a:pos x="13825" y="272501"/>
              </a:cxn>
              <a:cxn ang="0">
                <a:pos x="156689" y="392721"/>
              </a:cxn>
              <a:cxn ang="0">
                <a:pos x="216599" y="404744"/>
              </a:cxn>
              <a:cxn ang="0">
                <a:pos x="184340" y="428788"/>
              </a:cxn>
              <a:cxn ang="0">
                <a:pos x="101387" y="492906"/>
              </a:cxn>
              <a:cxn ang="0">
                <a:pos x="322594" y="657207"/>
              </a:cxn>
              <a:cxn ang="0">
                <a:pos x="419372" y="573053"/>
              </a:cxn>
              <a:cxn ang="0">
                <a:pos x="391722" y="536987"/>
              </a:cxn>
              <a:cxn ang="0">
                <a:pos x="433198" y="701288"/>
              </a:cxn>
              <a:cxn ang="0">
                <a:pos x="659014" y="665222"/>
              </a:cxn>
              <a:cxn ang="0">
                <a:pos x="732750" y="540994"/>
              </a:cxn>
              <a:cxn ang="0">
                <a:pos x="760401" y="540994"/>
              </a:cxn>
              <a:cxn ang="0">
                <a:pos x="824919" y="609119"/>
              </a:cxn>
              <a:cxn ang="0">
                <a:pos x="1069169" y="665222"/>
              </a:cxn>
              <a:cxn ang="0">
                <a:pos x="1207424" y="448825"/>
              </a:cxn>
              <a:cxn ang="0">
                <a:pos x="1059952" y="264486"/>
              </a:cxn>
              <a:cxn ang="0">
                <a:pos x="926306" y="224412"/>
              </a:cxn>
              <a:cxn ang="0">
                <a:pos x="903264" y="316582"/>
              </a:cxn>
              <a:cxn ang="0">
                <a:pos x="1041518" y="304560"/>
              </a:cxn>
              <a:cxn ang="0">
                <a:pos x="1064561" y="188346"/>
              </a:cxn>
              <a:cxn ang="0">
                <a:pos x="737358" y="52096"/>
              </a:cxn>
              <a:cxn ang="0">
                <a:pos x="626754" y="140258"/>
              </a:cxn>
              <a:cxn ang="0">
                <a:pos x="612929" y="140258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29"/>
          <p:cNvSpPr/>
          <p:nvPr/>
        </p:nvSpPr>
        <p:spPr>
          <a:xfrm>
            <a:off x="9499600" y="2952750"/>
            <a:ext cx="677863" cy="468313"/>
          </a:xfrm>
          <a:custGeom>
            <a:avLst/>
            <a:gdLst/>
            <a:ahLst/>
            <a:cxnLst>
              <a:cxn ang="0">
                <a:pos x="336402" y="88600"/>
              </a:cxn>
              <a:cxn ang="0">
                <a:pos x="298462" y="22783"/>
              </a:cxn>
              <a:cxn ang="0">
                <a:pos x="159348" y="58223"/>
              </a:cxn>
              <a:cxn ang="0">
                <a:pos x="159348" y="136697"/>
              </a:cxn>
              <a:cxn ang="0">
                <a:pos x="151760" y="141760"/>
              </a:cxn>
              <a:cxn ang="0">
                <a:pos x="68292" y="106320"/>
              </a:cxn>
              <a:cxn ang="0">
                <a:pos x="7588" y="172137"/>
              </a:cxn>
              <a:cxn ang="0">
                <a:pos x="85998" y="248079"/>
              </a:cxn>
              <a:cxn ang="0">
                <a:pos x="118879" y="255674"/>
              </a:cxn>
              <a:cxn ang="0">
                <a:pos x="101174" y="270862"/>
              </a:cxn>
              <a:cxn ang="0">
                <a:pos x="55645" y="311365"/>
              </a:cxn>
              <a:cxn ang="0">
                <a:pos x="177054" y="415153"/>
              </a:cxn>
              <a:cxn ang="0">
                <a:pos x="230170" y="361993"/>
              </a:cxn>
              <a:cxn ang="0">
                <a:pos x="214994" y="339210"/>
              </a:cxn>
              <a:cxn ang="0">
                <a:pos x="237758" y="442999"/>
              </a:cxn>
              <a:cxn ang="0">
                <a:pos x="361696" y="420216"/>
              </a:cxn>
              <a:cxn ang="0">
                <a:pos x="402165" y="341742"/>
              </a:cxn>
              <a:cxn ang="0">
                <a:pos x="417341" y="341742"/>
              </a:cxn>
              <a:cxn ang="0">
                <a:pos x="452752" y="384776"/>
              </a:cxn>
              <a:cxn ang="0">
                <a:pos x="586807" y="420216"/>
              </a:cxn>
              <a:cxn ang="0">
                <a:pos x="662687" y="283519"/>
              </a:cxn>
              <a:cxn ang="0">
                <a:pos x="581748" y="167074"/>
              </a:cxn>
              <a:cxn ang="0">
                <a:pos x="508397" y="141760"/>
              </a:cxn>
              <a:cxn ang="0">
                <a:pos x="495751" y="199982"/>
              </a:cxn>
              <a:cxn ang="0">
                <a:pos x="571631" y="192388"/>
              </a:cxn>
              <a:cxn ang="0">
                <a:pos x="584277" y="118977"/>
              </a:cxn>
              <a:cxn ang="0">
                <a:pos x="404694" y="32908"/>
              </a:cxn>
              <a:cxn ang="0">
                <a:pos x="343990" y="88600"/>
              </a:cxn>
              <a:cxn ang="0">
                <a:pos x="336402" y="88600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40700" y="5373688"/>
            <a:ext cx="2198688" cy="1508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图片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314960" y="3258185"/>
            <a:ext cx="3549650" cy="3459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标题 3"/>
          <p:cNvSpPr>
            <a:spLocks noGrp="1"/>
          </p:cNvSpPr>
          <p:nvPr/>
        </p:nvSpPr>
        <p:spPr>
          <a:xfrm>
            <a:off x="1171575" y="1435735"/>
            <a:ext cx="9488170" cy="120015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algn="ctr" defTabSz="685800">
              <a:lnSpc>
                <a:spcPct val="90000"/>
              </a:lnSpc>
            </a:pPr>
            <a:r>
              <a:rPr lang="en-US" altLang="zh-CN" sz="6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6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66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平　移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326688" y="2352675"/>
            <a:ext cx="1447800" cy="4505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副标题 4"/>
          <p:cNvSpPr>
            <a:spLocks noGrp="1"/>
          </p:cNvSpPr>
          <p:nvPr/>
        </p:nvSpPr>
        <p:spPr>
          <a:xfrm>
            <a:off x="294005" y="173355"/>
            <a:ext cx="4102100" cy="4235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  图形的运动（二）</a:t>
            </a:r>
          </a:p>
        </p:txBody>
      </p:sp>
      <p:sp>
        <p:nvSpPr>
          <p:cNvPr id="15" name="副标题 4"/>
          <p:cNvSpPr>
            <a:spLocks noGrp="1"/>
          </p:cNvSpPr>
          <p:nvPr/>
        </p:nvSpPr>
        <p:spPr>
          <a:xfrm>
            <a:off x="2472690" y="4035425"/>
            <a:ext cx="7246620" cy="58928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lang="zh-CN" altLang="en-US" sz="3200" b="1" kern="1200">
                <a:solidFill>
                  <a:sysClr val="windowText" lastClr="000000"/>
                </a:solidFill>
                <a:latin typeface="黑体" panose="02010609060101010101" charset="-122"/>
                <a:ea typeface="黑体" panose="02010609060101010101" charset="-122"/>
                <a:cs typeface="+mn-ea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9pPr>
          </a:lstStyle>
          <a:p>
            <a:r>
              <a:rPr lang="zh-CN" altLang="en-US" sz="3600" dirty="0">
                <a:cs typeface="黑体" panose="02010609060101010101" charset="-122"/>
              </a:rPr>
              <a:t>第</a:t>
            </a:r>
            <a:r>
              <a:rPr lang="en-US" altLang="zh-CN" sz="3600" dirty="0">
                <a:cs typeface="黑体" panose="02010609060101010101" charset="-122"/>
              </a:rPr>
              <a:t>1</a:t>
            </a:r>
            <a:r>
              <a:rPr sz="3600" dirty="0">
                <a:cs typeface="黑体" panose="02010609060101010101" charset="-122"/>
              </a:rPr>
              <a:t>课时</a:t>
            </a:r>
            <a:r>
              <a:rPr lang="en-US" altLang="zh-CN" sz="3600" dirty="0">
                <a:cs typeface="黑体" panose="02010609060101010101" charset="-122"/>
              </a:rPr>
              <a:t> 平　移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4" grpId="0"/>
      <p:bldP spid="15" grpId="0"/>
      <p:bldP spid="15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6" name="图片 15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762395" y="347862"/>
            <a:ext cx="2666365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巩 固 练 习</a:t>
            </a:r>
          </a:p>
        </p:txBody>
      </p:sp>
      <p:sp>
        <p:nvSpPr>
          <p:cNvPr id="3" name="TextBox 14"/>
          <p:cNvSpPr txBox="1"/>
          <p:nvPr/>
        </p:nvSpPr>
        <p:spPr>
          <a:xfrm>
            <a:off x="442150" y="1393607"/>
            <a:ext cx="885698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>
              <a:lnSpc>
                <a:spcPct val="100000"/>
              </a:lnSpc>
            </a:pP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移一移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填一填。</a:t>
            </a:r>
            <a:endParaRPr lang="zh-CN" altLang="en-US" sz="66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1" name="oo190.jpg" descr="id:2147510140;FounderCES"/>
          <p:cNvPicPr/>
          <p:nvPr/>
        </p:nvPicPr>
        <p:blipFill rotWithShape="1">
          <a:blip r:embed="rId6" cstate="print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rcRect l="7059" t="11025" r="8230" b="11791"/>
          <a:stretch>
            <a:fillRect/>
          </a:stretch>
        </p:blipFill>
        <p:spPr>
          <a:xfrm>
            <a:off x="3170465" y="2637682"/>
            <a:ext cx="5184577" cy="3024336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4300030" y="1804318"/>
            <a:ext cx="312864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hangingPunct="0">
              <a:lnSpc>
                <a:spcPct val="100000"/>
              </a:lnSpc>
            </a:pPr>
            <a:r>
              <a:rPr lang="zh-CN" altLang="en-US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向</a:t>
            </a:r>
            <a:r>
              <a:rPr lang="zh-CN" altLang="en-US" sz="3200" u="sng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</a:t>
            </a:r>
            <a:r>
              <a:rPr lang="zh-CN" altLang="en-US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平移</a:t>
            </a:r>
            <a:r>
              <a:rPr lang="zh-CN" altLang="en-US" sz="3200" u="sng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</a:t>
            </a:r>
            <a:r>
              <a:rPr lang="zh-CN" altLang="en-US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格 </a:t>
            </a:r>
            <a:endParaRPr lang="zh-CN" altLang="en-US" sz="66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396614" y="5745647"/>
            <a:ext cx="312864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hangingPunct="0">
              <a:lnSpc>
                <a:spcPct val="100000"/>
              </a:lnSpc>
            </a:pPr>
            <a:r>
              <a:rPr lang="zh-CN" altLang="en-US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向</a:t>
            </a:r>
            <a:r>
              <a:rPr lang="zh-CN" altLang="en-US" sz="3200" u="sng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</a:t>
            </a:r>
            <a:r>
              <a:rPr lang="zh-CN" altLang="en-US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平移</a:t>
            </a:r>
            <a:r>
              <a:rPr lang="zh-CN" altLang="en-US" sz="3200" u="sng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</a:t>
            </a:r>
            <a:r>
              <a:rPr lang="zh-CN" altLang="en-US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格 </a:t>
            </a:r>
            <a:endParaRPr lang="zh-CN" altLang="en-US" sz="66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 rot="16200000">
            <a:off x="7175897" y="3800996"/>
            <a:ext cx="3168351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lnSpc>
                <a:spcPct val="100000"/>
              </a:lnSpc>
            </a:pPr>
            <a:r>
              <a:rPr lang="zh-CN" altLang="en-US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向</a:t>
            </a:r>
            <a:r>
              <a:rPr lang="zh-CN" altLang="en-US" sz="3200" u="sng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</a:t>
            </a:r>
            <a:r>
              <a:rPr lang="zh-CN" altLang="en-US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平移</a:t>
            </a:r>
            <a:r>
              <a:rPr lang="zh-CN" altLang="en-US" sz="3200" u="sng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</a:t>
            </a:r>
            <a:r>
              <a:rPr lang="zh-CN" altLang="en-US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格 </a:t>
            </a:r>
            <a:endParaRPr lang="zh-CN" altLang="en-US" sz="66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 rot="16200000">
            <a:off x="1187609" y="3800996"/>
            <a:ext cx="3168351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lnSpc>
                <a:spcPct val="100000"/>
              </a:lnSpc>
            </a:pPr>
            <a:r>
              <a:rPr lang="zh-CN" altLang="en-US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向</a:t>
            </a:r>
            <a:r>
              <a:rPr lang="zh-CN" altLang="en-US" sz="3200" u="sng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</a:t>
            </a:r>
            <a:r>
              <a:rPr lang="zh-CN" altLang="en-US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平移</a:t>
            </a:r>
            <a:r>
              <a:rPr lang="zh-CN" altLang="en-US" sz="3200" u="sng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</a:t>
            </a:r>
            <a:r>
              <a:rPr lang="zh-CN" altLang="en-US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格 </a:t>
            </a:r>
            <a:endParaRPr lang="zh-CN" altLang="en-US" sz="66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769629" y="1803938"/>
            <a:ext cx="5892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上</a:t>
            </a:r>
          </a:p>
        </p:txBody>
      </p:sp>
      <p:sp>
        <p:nvSpPr>
          <p:cNvPr id="18" name="矩形 17"/>
          <p:cNvSpPr/>
          <p:nvPr/>
        </p:nvSpPr>
        <p:spPr>
          <a:xfrm>
            <a:off x="6370583" y="1803937"/>
            <a:ext cx="42100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5</a:t>
            </a:r>
          </a:p>
        </p:txBody>
      </p:sp>
      <p:sp>
        <p:nvSpPr>
          <p:cNvPr id="21" name="矩形 20"/>
          <p:cNvSpPr/>
          <p:nvPr/>
        </p:nvSpPr>
        <p:spPr>
          <a:xfrm rot="16200000">
            <a:off x="2361860" y="4582555"/>
            <a:ext cx="5892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左</a:t>
            </a:r>
          </a:p>
        </p:txBody>
      </p:sp>
      <p:sp>
        <p:nvSpPr>
          <p:cNvPr id="22" name="矩形 21"/>
          <p:cNvSpPr/>
          <p:nvPr/>
        </p:nvSpPr>
        <p:spPr>
          <a:xfrm rot="16200000">
            <a:off x="2532397" y="3137520"/>
            <a:ext cx="42100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8</a:t>
            </a:r>
          </a:p>
        </p:txBody>
      </p:sp>
      <p:sp>
        <p:nvSpPr>
          <p:cNvPr id="23" name="矩形 22"/>
          <p:cNvSpPr/>
          <p:nvPr/>
        </p:nvSpPr>
        <p:spPr>
          <a:xfrm rot="16200000">
            <a:off x="8458959" y="4582555"/>
            <a:ext cx="5892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右</a:t>
            </a:r>
          </a:p>
        </p:txBody>
      </p:sp>
      <p:sp>
        <p:nvSpPr>
          <p:cNvPr id="24" name="矩形 23"/>
          <p:cNvSpPr/>
          <p:nvPr/>
        </p:nvSpPr>
        <p:spPr>
          <a:xfrm rot="16200000">
            <a:off x="8572346" y="3137520"/>
            <a:ext cx="42100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8</a:t>
            </a:r>
          </a:p>
        </p:txBody>
      </p:sp>
      <p:sp>
        <p:nvSpPr>
          <p:cNvPr id="25" name="矩形 24"/>
          <p:cNvSpPr/>
          <p:nvPr/>
        </p:nvSpPr>
        <p:spPr>
          <a:xfrm>
            <a:off x="4866038" y="5745614"/>
            <a:ext cx="5892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下</a:t>
            </a:r>
          </a:p>
        </p:txBody>
      </p:sp>
      <p:sp>
        <p:nvSpPr>
          <p:cNvPr id="26" name="矩形 25"/>
          <p:cNvSpPr/>
          <p:nvPr/>
        </p:nvSpPr>
        <p:spPr>
          <a:xfrm>
            <a:off x="6442227" y="5745613"/>
            <a:ext cx="42100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4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" name="组合 21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23" name="图片 22" descr="图片1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24" name="图片 23" descr="stlx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25" name="TextBox 38"/>
          <p:cNvSpPr txBox="1"/>
          <p:nvPr/>
        </p:nvSpPr>
        <p:spPr>
          <a:xfrm>
            <a:off x="3521075" y="508000"/>
            <a:ext cx="67379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1.完成教材第86页“做一做”。</a:t>
            </a:r>
          </a:p>
        </p:txBody>
      </p:sp>
      <p:pic>
        <p:nvPicPr>
          <p:cNvPr id="34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559963" y="1027959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560073" y="1796716"/>
            <a:ext cx="4000496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画出平移后的图形。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84609" y="2379936"/>
            <a:ext cx="8097912" cy="417056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6" name="组合 15"/>
          <p:cNvGrpSpPr/>
          <p:nvPr/>
        </p:nvGrpSpPr>
        <p:grpSpPr>
          <a:xfrm>
            <a:off x="7620635" y="4856480"/>
            <a:ext cx="784225" cy="1224280"/>
            <a:chOff x="5724128" y="4368900"/>
            <a:chExt cx="720080" cy="1224136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5724128" y="4368900"/>
              <a:ext cx="0" cy="1224136"/>
            </a:xfrm>
            <a:prstGeom prst="line">
              <a:avLst/>
            </a:prstGeom>
            <a:ln>
              <a:solidFill>
                <a:srgbClr val="FF0000"/>
              </a:solidFill>
              <a:prstDash val="soli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5724128" y="4368900"/>
              <a:ext cx="720080" cy="860300"/>
            </a:xfrm>
            <a:prstGeom prst="line">
              <a:avLst/>
            </a:prstGeom>
            <a:ln>
              <a:solidFill>
                <a:srgbClr val="FF0000"/>
              </a:solidFill>
              <a:prstDash val="soli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5724128" y="5229200"/>
              <a:ext cx="720080" cy="0"/>
            </a:xfrm>
            <a:prstGeom prst="line">
              <a:avLst/>
            </a:prstGeom>
            <a:ln>
              <a:solidFill>
                <a:srgbClr val="FF0000"/>
              </a:solidFill>
              <a:prstDash val="soli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2" name="矩形 11"/>
          <p:cNvSpPr/>
          <p:nvPr/>
        </p:nvSpPr>
        <p:spPr>
          <a:xfrm>
            <a:off x="5913001" y="3094112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9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" name="组合 21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23" name="图片 22" descr="图片1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24" name="图片 23" descr="stlx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25" name="TextBox 38"/>
          <p:cNvSpPr txBox="1"/>
          <p:nvPr/>
        </p:nvSpPr>
        <p:spPr>
          <a:xfrm>
            <a:off x="3521075" y="508000"/>
            <a:ext cx="67379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2.完成教材第88页练习二十一第2题。</a:t>
            </a:r>
          </a:p>
        </p:txBody>
      </p:sp>
      <p:pic>
        <p:nvPicPr>
          <p:cNvPr id="34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559963" y="1027959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11054" y="2740422"/>
            <a:ext cx="8496945" cy="3087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矩形 8"/>
          <p:cNvSpPr/>
          <p:nvPr/>
        </p:nvSpPr>
        <p:spPr>
          <a:xfrm>
            <a:off x="435610" y="1796415"/>
            <a:ext cx="1157351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分别画出将 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向上平移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格、向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左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平移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格后得到的图形。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1" name="流程图: 手动输入 10"/>
          <p:cNvSpPr/>
          <p:nvPr/>
        </p:nvSpPr>
        <p:spPr>
          <a:xfrm rot="16200000" flipH="1" flipV="1">
            <a:off x="3163646" y="1748688"/>
            <a:ext cx="444531" cy="679653"/>
          </a:xfrm>
          <a:prstGeom prst="flowChartManualInpu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615071" y="4488934"/>
            <a:ext cx="1259680" cy="792088"/>
            <a:chOff x="6551613" y="3140968"/>
            <a:chExt cx="1259680" cy="792088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6551613" y="3140968"/>
              <a:ext cx="828699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6551613" y="3140968"/>
              <a:ext cx="0" cy="79208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6551613" y="3933056"/>
              <a:ext cx="1259680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7380312" y="3140968"/>
              <a:ext cx="430981" cy="79208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6" name="组合 25"/>
          <p:cNvGrpSpPr/>
          <p:nvPr/>
        </p:nvGrpSpPr>
        <p:grpSpPr>
          <a:xfrm>
            <a:off x="7912215" y="3286006"/>
            <a:ext cx="1259680" cy="792088"/>
            <a:chOff x="6551613" y="3140968"/>
            <a:chExt cx="1259680" cy="792088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6551613" y="3140968"/>
              <a:ext cx="828699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6551613" y="3140968"/>
              <a:ext cx="0" cy="79208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>
              <a:off x="6551613" y="3933056"/>
              <a:ext cx="1259680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7380312" y="3140968"/>
              <a:ext cx="430981" cy="79208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3" name="图片 2" descr="图片1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5" name="图片 4" descr="stlx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9" name="文本框 22"/>
          <p:cNvSpPr txBox="1"/>
          <p:nvPr/>
        </p:nvSpPr>
        <p:spPr>
          <a:xfrm flipH="1">
            <a:off x="3297867" y="1796565"/>
            <a:ext cx="5975780" cy="743986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完全解读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2" name="Picture 2" descr="C:\Users\Administrator\Desktop\图片2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163" t="17004" r="9837" b="27271"/>
          <a:stretch>
            <a:fillRect/>
          </a:stretch>
        </p:blipFill>
        <p:spPr bwMode="auto">
          <a:xfrm>
            <a:off x="1605894" y="1960823"/>
            <a:ext cx="1451600" cy="565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" name="组合 16"/>
          <p:cNvGrpSpPr/>
          <p:nvPr/>
        </p:nvGrpSpPr>
        <p:grpSpPr>
          <a:xfrm>
            <a:off x="33020" y="31115"/>
            <a:ext cx="2962910" cy="1480820"/>
            <a:chOff x="52" y="49"/>
            <a:chExt cx="4666" cy="2332"/>
          </a:xfrm>
        </p:grpSpPr>
        <p:pic>
          <p:nvPicPr>
            <p:cNvPr id="19" name="图片 18" descr="图片5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024" y="49"/>
              <a:ext cx="1694" cy="2332"/>
            </a:xfrm>
            <a:prstGeom prst="rect">
              <a:avLst/>
            </a:prstGeom>
          </p:spPr>
        </p:pic>
        <p:pic>
          <p:nvPicPr>
            <p:cNvPr id="18" name="图片 17" descr="ktxj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76" b="10592"/>
            <a:stretch>
              <a:fillRect/>
            </a:stretch>
          </p:blipFill>
          <p:spPr>
            <a:xfrm>
              <a:off x="52" y="574"/>
              <a:ext cx="3329" cy="878"/>
            </a:xfrm>
            <a:prstGeom prst="rect">
              <a:avLst/>
            </a:prstGeom>
          </p:spPr>
        </p:pic>
      </p:grpSp>
      <p:sp>
        <p:nvSpPr>
          <p:cNvPr id="14" name="矩形 13"/>
          <p:cNvSpPr/>
          <p:nvPr/>
        </p:nvSpPr>
        <p:spPr>
          <a:xfrm>
            <a:off x="1880870" y="1630680"/>
            <a:ext cx="8691245" cy="398018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文本框 20482"/>
          <p:cNvSpPr txBox="1"/>
          <p:nvPr/>
        </p:nvSpPr>
        <p:spPr>
          <a:xfrm>
            <a:off x="2599690" y="2169795"/>
            <a:ext cx="6362065" cy="1168400"/>
          </a:xfrm>
          <a:prstGeom prst="rect">
            <a:avLst/>
          </a:prstGeom>
          <a:noFill/>
          <a:ln w="28575" cap="flat" cmpd="sng">
            <a:solidFill>
              <a:srgbClr val="1D41D5"/>
            </a:solidFill>
            <a:prstDash val="lgDash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L="1905" lvl="2" indent="454025" algn="l" eaLnBrk="1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在描述物体平移的时候要说出移动的</a:t>
            </a:r>
            <a:r>
              <a:rPr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方向</a:t>
            </a:r>
            <a:r>
              <a:rPr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和移动的</a:t>
            </a:r>
            <a:r>
              <a:rPr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距离</a:t>
            </a:r>
            <a:r>
              <a:rPr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</a:p>
        </p:txBody>
      </p:sp>
      <p:sp>
        <p:nvSpPr>
          <p:cNvPr id="24" name="MH_Other_1"/>
          <p:cNvSpPr/>
          <p:nvPr>
            <p:custDataLst>
              <p:tags r:id="rId1"/>
            </p:custDataLst>
          </p:nvPr>
        </p:nvSpPr>
        <p:spPr>
          <a:xfrm>
            <a:off x="9187308" y="4688570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" name="MH_SubTitle_1"/>
          <p:cNvSpPr/>
          <p:nvPr>
            <p:custDataLst>
              <p:tags r:id="rId2"/>
            </p:custDataLst>
          </p:nvPr>
        </p:nvSpPr>
        <p:spPr>
          <a:xfrm rot="588792">
            <a:off x="8687245" y="5363258"/>
            <a:ext cx="2587625" cy="965200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平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移</a:t>
            </a:r>
          </a:p>
        </p:txBody>
      </p:sp>
      <p:sp>
        <p:nvSpPr>
          <p:cNvPr id="26" name="MH_Other_2"/>
          <p:cNvSpPr/>
          <p:nvPr>
            <p:custDataLst>
              <p:tags r:id="rId3"/>
            </p:custDataLst>
          </p:nvPr>
        </p:nvSpPr>
        <p:spPr>
          <a:xfrm rot="19833143">
            <a:off x="9833420" y="4348845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文本框 20482"/>
          <p:cNvSpPr txBox="1"/>
          <p:nvPr/>
        </p:nvSpPr>
        <p:spPr>
          <a:xfrm>
            <a:off x="2599690" y="3665220"/>
            <a:ext cx="6362065" cy="1706880"/>
          </a:xfrm>
          <a:prstGeom prst="rect">
            <a:avLst/>
          </a:prstGeom>
          <a:noFill/>
          <a:ln w="28575" cap="flat" cmpd="sng">
            <a:solidFill>
              <a:srgbClr val="1D41D5"/>
            </a:solidFill>
            <a:prstDash val="lgDash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L="1905" lvl="2" indent="454025" algn="l" eaLnBrk="1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在数和画的时候,要先找出图形上对应的</a:t>
            </a:r>
            <a:r>
              <a:rPr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关键点</a:t>
            </a:r>
            <a:r>
              <a:rPr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,数出两个</a:t>
            </a:r>
            <a:r>
              <a:rPr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对应点</a:t>
            </a:r>
            <a:r>
              <a:rPr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之间的</a:t>
            </a:r>
            <a:r>
              <a:rPr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格数</a:t>
            </a:r>
            <a:r>
              <a:rPr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就是平移的格数。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  <p:bldP spid="25" grpId="0" bldLvl="0" animBg="1"/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Administrator\Desktop\作业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287" t="20395" r="15686" b="27633"/>
          <a:stretch>
            <a:fillRect/>
          </a:stretch>
        </p:blipFill>
        <p:spPr bwMode="auto">
          <a:xfrm>
            <a:off x="1982218" y="1968129"/>
            <a:ext cx="1238069" cy="514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Administrator\Desktop\作业2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247" t="20452" r="14945" b="26367"/>
          <a:stretch>
            <a:fillRect/>
          </a:stretch>
        </p:blipFill>
        <p:spPr bwMode="auto">
          <a:xfrm>
            <a:off x="1982218" y="2960773"/>
            <a:ext cx="1238069" cy="507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本框 22"/>
          <p:cNvSpPr txBox="1"/>
          <p:nvPr/>
        </p:nvSpPr>
        <p:spPr>
          <a:xfrm flipH="1">
            <a:off x="3829447" y="1782582"/>
            <a:ext cx="5975780" cy="82994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教材第89页第6题。</a:t>
            </a:r>
          </a:p>
        </p:txBody>
      </p:sp>
      <p:sp>
        <p:nvSpPr>
          <p:cNvPr id="10" name="文本框 22"/>
          <p:cNvSpPr txBox="1"/>
          <p:nvPr/>
        </p:nvSpPr>
        <p:spPr>
          <a:xfrm flipH="1">
            <a:off x="3829447" y="2755205"/>
            <a:ext cx="7723924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全科王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·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同步课时练习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1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76200" y="-146050"/>
            <a:ext cx="3195320" cy="1609090"/>
            <a:chOff x="120" y="-71"/>
            <a:chExt cx="5032" cy="2534"/>
          </a:xfrm>
        </p:grpSpPr>
        <p:pic>
          <p:nvPicPr>
            <p:cNvPr id="21" name="图片 20" descr="图片10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938" y="-71"/>
              <a:ext cx="2215" cy="2535"/>
            </a:xfrm>
            <a:prstGeom prst="rect">
              <a:avLst/>
            </a:prstGeom>
          </p:spPr>
        </p:pic>
        <p:pic>
          <p:nvPicPr>
            <p:cNvPr id="22" name="图片 21" descr="zysj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864" b="1139"/>
            <a:stretch>
              <a:fillRect/>
            </a:stretch>
          </p:blipFill>
          <p:spPr>
            <a:xfrm>
              <a:off x="120" y="820"/>
              <a:ext cx="3078" cy="902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/>
        </p:nvPicPr>
        <p:blipFill>
          <a:blip r:embed="rId3" cstate="print">
            <a:lum bright="6000"/>
          </a:blip>
          <a:stretch>
            <a:fillRect/>
          </a:stretch>
        </p:blipFill>
        <p:spPr>
          <a:xfrm>
            <a:off x="9751060" y="351155"/>
            <a:ext cx="2132330" cy="12242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图片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6865" y="370840"/>
            <a:ext cx="6478270" cy="210566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 rot="21120000">
            <a:off x="140335" y="2296160"/>
            <a:ext cx="3921760" cy="2283460"/>
            <a:chOff x="-98" y="6233"/>
            <a:chExt cx="5073" cy="2930"/>
          </a:xfrm>
        </p:grpSpPr>
        <p:pic>
          <p:nvPicPr>
            <p:cNvPr id="5" name="图片 4" descr="图片2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 rot="20640000">
              <a:off x="-98" y="6449"/>
              <a:ext cx="2326" cy="2715"/>
            </a:xfrm>
            <a:prstGeom prst="rect">
              <a:avLst/>
            </a:prstGeom>
          </p:spPr>
        </p:pic>
        <p:pic>
          <p:nvPicPr>
            <p:cNvPr id="6" name="图片 5" descr="图片3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380" y="6233"/>
              <a:ext cx="2313" cy="2710"/>
            </a:xfrm>
            <a:prstGeom prst="rect">
              <a:avLst/>
            </a:prstGeom>
          </p:spPr>
        </p:pic>
        <p:pic>
          <p:nvPicPr>
            <p:cNvPr id="7" name="图片 6" descr="图片4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 rot="1200000">
              <a:off x="2793" y="6472"/>
              <a:ext cx="2183" cy="2554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 rot="21060000">
            <a:off x="474550" y="4474795"/>
            <a:ext cx="3450394" cy="2142529"/>
            <a:chOff x="6844" y="7123"/>
            <a:chExt cx="4821" cy="2994"/>
          </a:xfrm>
        </p:grpSpPr>
        <p:pic>
          <p:nvPicPr>
            <p:cNvPr id="9" name="图片 8" descr="数学副本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 rot="21000000">
              <a:off x="6844" y="7214"/>
              <a:ext cx="2041" cy="2835"/>
            </a:xfrm>
            <a:prstGeom prst="rect">
              <a:avLst/>
            </a:prstGeom>
          </p:spPr>
        </p:pic>
        <p:pic>
          <p:nvPicPr>
            <p:cNvPr id="10" name="图片 9" descr="语文副本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197" y="7123"/>
              <a:ext cx="2040" cy="2835"/>
            </a:xfrm>
            <a:prstGeom prst="rect">
              <a:avLst/>
            </a:prstGeom>
          </p:spPr>
        </p:pic>
        <p:pic>
          <p:nvPicPr>
            <p:cNvPr id="11" name="图片 10" descr="英语副本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 rot="480000">
              <a:off x="9625" y="7282"/>
              <a:ext cx="2040" cy="2835"/>
            </a:xfrm>
            <a:prstGeom prst="rect">
              <a:avLst/>
            </a:prstGeom>
          </p:spPr>
        </p:pic>
      </p:grpSp>
      <p:pic>
        <p:nvPicPr>
          <p:cNvPr id="12" name="图片 11" descr="图片1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3930015" y="2456815"/>
            <a:ext cx="5850255" cy="3711575"/>
          </a:xfrm>
          <a:prstGeom prst="rect">
            <a:avLst/>
          </a:prstGeom>
        </p:spPr>
      </p:pic>
      <p:pic>
        <p:nvPicPr>
          <p:cNvPr id="13" name="图片 12" descr="图片14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6177915" y="4700270"/>
            <a:ext cx="6013450" cy="2206625"/>
          </a:xfrm>
          <a:prstGeom prst="rect">
            <a:avLst/>
          </a:prstGeom>
        </p:spPr>
      </p:pic>
      <p:pic>
        <p:nvPicPr>
          <p:cNvPr id="14" name="图片 13" descr="图片13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  <p:pic>
        <p:nvPicPr>
          <p:cNvPr id="15" name="图片 14" descr="尖子生阅读封面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 rot="720000">
            <a:off x="9732645" y="1940560"/>
            <a:ext cx="2169160" cy="30162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9705975" y="266065"/>
            <a:ext cx="2042795" cy="11728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3514090" y="1403350"/>
            <a:ext cx="5163185" cy="78359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4500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小学免费教考资源</a:t>
            </a:r>
            <a:endParaRPr lang="zh-CN" altLang="en-US" sz="4500" b="1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13"/>
          <p:cNvSpPr txBox="1"/>
          <p:nvPr/>
        </p:nvSpPr>
        <p:spPr>
          <a:xfrm>
            <a:off x="2586990" y="2599690"/>
            <a:ext cx="837120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/>
              <a:t>         </a:t>
            </a:r>
            <a:r>
              <a:rPr lang="zh-CN" sz="2800"/>
              <a:t>扫描梓耕教育、名师汇二维码，登录梓耕教育网站www.jlzgjy.com.cn，下载更多教考资源。</a:t>
            </a:r>
          </a:p>
          <a:p>
            <a:pPr algn="l">
              <a:lnSpc>
                <a:spcPct val="150000"/>
              </a:lnSpc>
            </a:pPr>
            <a:r>
              <a:rPr lang="zh-CN" sz="2800"/>
              <a:t>       </a:t>
            </a:r>
            <a:r>
              <a:rPr lang="en-US" altLang="zh-CN" sz="2800"/>
              <a:t>  </a:t>
            </a:r>
            <a:r>
              <a:rPr lang="zh-CN" sz="2800"/>
              <a:t>小学各学科题库、精品课件、名师教案、课文朗读与听力、公开课视频、知识点微课、工作总结及日常工作表格等优质免费资源等你来拿！</a:t>
            </a:r>
          </a:p>
        </p:txBody>
      </p:sp>
      <p:pic>
        <p:nvPicPr>
          <p:cNvPr id="5" name="图片 4" descr="梓耕教育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599758" y="2373630"/>
            <a:ext cx="1809750" cy="1781175"/>
          </a:xfrm>
          <a:prstGeom prst="rect">
            <a:avLst/>
          </a:prstGeom>
        </p:spPr>
      </p:pic>
      <p:pic>
        <p:nvPicPr>
          <p:cNvPr id="6" name="图片 5" descr="梓耕名师汇二维吗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 cstate="print"/>
          <a:srcRect l="3582" t="3184" r="3184" b="4080"/>
          <a:stretch>
            <a:fillRect/>
          </a:stretch>
        </p:blipFill>
        <p:spPr>
          <a:xfrm>
            <a:off x="612140" y="4147185"/>
            <a:ext cx="1784985" cy="1775460"/>
          </a:xfrm>
          <a:prstGeom prst="rect">
            <a:avLst/>
          </a:prstGeom>
        </p:spPr>
      </p:pic>
      <p:pic>
        <p:nvPicPr>
          <p:cNvPr id="7" name="图片 6" descr="图片1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6178550" y="4671060"/>
            <a:ext cx="6013450" cy="2206625"/>
          </a:xfrm>
          <a:prstGeom prst="rect">
            <a:avLst/>
          </a:prstGeom>
        </p:spPr>
      </p:pic>
      <p:pic>
        <p:nvPicPr>
          <p:cNvPr id="8" name="图片 7" descr="图片1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6" name="组合 15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pic>
          <p:nvPicPr>
            <p:cNvPr id="15" name="图片 14" descr="图片7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6" cstate="print"/>
            <a:stretch>
              <a:fillRect/>
            </a:stretch>
          </p:blipFill>
          <p:spPr>
            <a:xfrm>
              <a:off x="3239" y="91"/>
              <a:ext cx="1051" cy="1702"/>
            </a:xfrm>
            <a:prstGeom prst="rect">
              <a:avLst/>
            </a:prstGeom>
          </p:spPr>
        </p:pic>
        <p:pic>
          <p:nvPicPr>
            <p:cNvPr id="12" name="图片 11" descr="fxzb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52" b="-115"/>
            <a:stretch>
              <a:fillRect/>
            </a:stretch>
          </p:blipFill>
          <p:spPr>
            <a:xfrm>
              <a:off x="137" y="580"/>
              <a:ext cx="2955" cy="872"/>
            </a:xfrm>
            <a:prstGeom prst="rect">
              <a:avLst/>
            </a:prstGeom>
          </p:spPr>
        </p:pic>
      </p:grpSp>
      <p:sp>
        <p:nvSpPr>
          <p:cNvPr id="3" name="矩形 2"/>
          <p:cNvSpPr/>
          <p:nvPr/>
        </p:nvSpPr>
        <p:spPr>
          <a:xfrm>
            <a:off x="86995" y="1419225"/>
            <a:ext cx="1233233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下面的运动是平移吗</a:t>
            </a:r>
            <a:r>
              <a:rPr lang="en-US" altLang="zh-CN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?</a:t>
            </a: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如果是</a:t>
            </a:r>
            <a:r>
              <a:rPr lang="en-US" altLang="zh-CN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在后面的括号里面画</a:t>
            </a:r>
            <a:r>
              <a: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上</a:t>
            </a: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“√”</a:t>
            </a:r>
            <a:r>
              <a:rPr lang="en-US" altLang="zh-CN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不是的画“✕”。</a:t>
            </a:r>
          </a:p>
        </p:txBody>
      </p:sp>
      <p:sp>
        <p:nvSpPr>
          <p:cNvPr id="19" name="矩形 18"/>
          <p:cNvSpPr/>
          <p:nvPr/>
        </p:nvSpPr>
        <p:spPr>
          <a:xfrm flipH="1">
            <a:off x="1442403" y="2322091"/>
            <a:ext cx="5328592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升旗时国旗的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运动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</a:p>
        </p:txBody>
      </p:sp>
      <p:sp>
        <p:nvSpPr>
          <p:cNvPr id="20" name="Text Box 8"/>
          <p:cNvSpPr txBox="1">
            <a:spLocks noChangeArrowheads="1"/>
          </p:cNvSpPr>
          <p:nvPr/>
        </p:nvSpPr>
        <p:spPr bwMode="auto">
          <a:xfrm>
            <a:off x="4548391" y="2322295"/>
            <a:ext cx="100330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√</a:t>
            </a:r>
          </a:p>
        </p:txBody>
      </p:sp>
      <p:sp>
        <p:nvSpPr>
          <p:cNvPr id="21" name="矩形 20"/>
          <p:cNvSpPr/>
          <p:nvPr/>
        </p:nvSpPr>
        <p:spPr>
          <a:xfrm flipH="1">
            <a:off x="6497697" y="2313383"/>
            <a:ext cx="3979969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钟摆的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运动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</a:p>
        </p:txBody>
      </p:sp>
      <p:sp>
        <p:nvSpPr>
          <p:cNvPr id="22" name="矩形 21"/>
          <p:cNvSpPr/>
          <p:nvPr/>
        </p:nvSpPr>
        <p:spPr>
          <a:xfrm flipH="1">
            <a:off x="1442403" y="3421276"/>
            <a:ext cx="4464124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在算盘上拨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珠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</a:p>
        </p:txBody>
      </p:sp>
      <p:sp>
        <p:nvSpPr>
          <p:cNvPr id="23" name="Text Box 8"/>
          <p:cNvSpPr txBox="1">
            <a:spLocks noChangeArrowheads="1"/>
          </p:cNvSpPr>
          <p:nvPr/>
        </p:nvSpPr>
        <p:spPr bwMode="auto">
          <a:xfrm>
            <a:off x="8576399" y="2338651"/>
            <a:ext cx="100330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✕</a:t>
            </a:r>
          </a:p>
        </p:txBody>
      </p:sp>
      <p:sp>
        <p:nvSpPr>
          <p:cNvPr id="24" name="Text Box 8"/>
          <p:cNvSpPr txBox="1">
            <a:spLocks noChangeArrowheads="1"/>
          </p:cNvSpPr>
          <p:nvPr/>
        </p:nvSpPr>
        <p:spPr bwMode="auto">
          <a:xfrm>
            <a:off x="3928502" y="3461925"/>
            <a:ext cx="100330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√</a:t>
            </a:r>
          </a:p>
        </p:txBody>
      </p:sp>
      <p:sp>
        <p:nvSpPr>
          <p:cNvPr id="25" name="矩形 24"/>
          <p:cNvSpPr/>
          <p:nvPr/>
        </p:nvSpPr>
        <p:spPr>
          <a:xfrm flipH="1">
            <a:off x="6497953" y="3429912"/>
            <a:ext cx="4129089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电梯的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运动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</a:p>
        </p:txBody>
      </p:sp>
      <p:sp>
        <p:nvSpPr>
          <p:cNvPr id="26" name="Text Box 8"/>
          <p:cNvSpPr txBox="1">
            <a:spLocks noChangeArrowheads="1"/>
          </p:cNvSpPr>
          <p:nvPr/>
        </p:nvSpPr>
        <p:spPr bwMode="auto">
          <a:xfrm>
            <a:off x="8576131" y="3461901"/>
            <a:ext cx="100330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√</a:t>
            </a:r>
          </a:p>
        </p:txBody>
      </p:sp>
      <p:sp>
        <p:nvSpPr>
          <p:cNvPr id="27" name="矩形 26"/>
          <p:cNvSpPr/>
          <p:nvPr/>
        </p:nvSpPr>
        <p:spPr>
          <a:xfrm flipH="1">
            <a:off x="1442403" y="4520461"/>
            <a:ext cx="5328592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风扇叶片的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运动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</a:p>
        </p:txBody>
      </p:sp>
      <p:sp>
        <p:nvSpPr>
          <p:cNvPr id="28" name="Text Box 8"/>
          <p:cNvSpPr txBox="1">
            <a:spLocks noChangeArrowheads="1"/>
          </p:cNvSpPr>
          <p:nvPr/>
        </p:nvSpPr>
        <p:spPr bwMode="auto">
          <a:xfrm>
            <a:off x="4186828" y="4540880"/>
            <a:ext cx="100330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✕</a:t>
            </a:r>
          </a:p>
        </p:txBody>
      </p:sp>
      <p:sp>
        <p:nvSpPr>
          <p:cNvPr id="29" name="矩形 28"/>
          <p:cNvSpPr/>
          <p:nvPr/>
        </p:nvSpPr>
        <p:spPr>
          <a:xfrm flipH="1">
            <a:off x="1442403" y="5619646"/>
            <a:ext cx="5976292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光盘在电脑里的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运动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</a:p>
        </p:txBody>
      </p:sp>
      <p:sp>
        <p:nvSpPr>
          <p:cNvPr id="30" name="Text Box 8"/>
          <p:cNvSpPr txBox="1">
            <a:spLocks noChangeArrowheads="1"/>
          </p:cNvSpPr>
          <p:nvPr/>
        </p:nvSpPr>
        <p:spPr bwMode="auto">
          <a:xfrm>
            <a:off x="9266887" y="4545910"/>
            <a:ext cx="100330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√</a:t>
            </a:r>
          </a:p>
        </p:txBody>
      </p:sp>
      <p:sp>
        <p:nvSpPr>
          <p:cNvPr id="31" name="Text Box 8"/>
          <p:cNvSpPr txBox="1">
            <a:spLocks noChangeArrowheads="1"/>
          </p:cNvSpPr>
          <p:nvPr/>
        </p:nvSpPr>
        <p:spPr bwMode="auto">
          <a:xfrm>
            <a:off x="4931911" y="5619987"/>
            <a:ext cx="100330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✕</a:t>
            </a:r>
          </a:p>
        </p:txBody>
      </p:sp>
      <p:sp>
        <p:nvSpPr>
          <p:cNvPr id="32" name="Text Box 8"/>
          <p:cNvSpPr txBox="1">
            <a:spLocks noChangeArrowheads="1"/>
          </p:cNvSpPr>
          <p:nvPr/>
        </p:nvSpPr>
        <p:spPr bwMode="auto">
          <a:xfrm>
            <a:off x="9267254" y="5662245"/>
            <a:ext cx="100330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✕</a:t>
            </a:r>
          </a:p>
        </p:txBody>
      </p:sp>
      <p:sp>
        <p:nvSpPr>
          <p:cNvPr id="33" name="矩形 32"/>
          <p:cNvSpPr/>
          <p:nvPr/>
        </p:nvSpPr>
        <p:spPr>
          <a:xfrm flipH="1">
            <a:off x="6497697" y="4525128"/>
            <a:ext cx="4896544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火车的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直线运动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</a:p>
        </p:txBody>
      </p:sp>
      <p:sp>
        <p:nvSpPr>
          <p:cNvPr id="34" name="矩形 33"/>
          <p:cNvSpPr/>
          <p:nvPr/>
        </p:nvSpPr>
        <p:spPr>
          <a:xfrm flipH="1">
            <a:off x="6497953" y="5620702"/>
            <a:ext cx="5462192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飞机的螺旋桨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转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 autoUpdateAnimBg="0"/>
      <p:bldP spid="23" grpId="0" bldLvl="0" animBg="1" autoUpdateAnimBg="0"/>
      <p:bldP spid="24" grpId="0" bldLvl="0" animBg="1" autoUpdateAnimBg="0"/>
      <p:bldP spid="26" grpId="0" bldLvl="0" animBg="1" autoUpdateAnimBg="0"/>
      <p:bldP spid="28" grpId="0" bldLvl="0" animBg="1" autoUpdateAnimBg="0"/>
      <p:bldP spid="30" grpId="0" bldLvl="0" animBg="1" autoUpdateAnimBg="0"/>
      <p:bldP spid="31" grpId="0" bldLvl="0" animBg="1" autoUpdateAnimBg="0"/>
      <p:bldP spid="32" grpId="0" bldLvl="0" animBg="1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" name="组合 17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9" name="图片 18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20" name="图片 19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grpSp>
        <p:nvGrpSpPr>
          <p:cNvPr id="22" name="组合 21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23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5" name="矩形 24"/>
          <p:cNvSpPr/>
          <p:nvPr/>
        </p:nvSpPr>
        <p:spPr>
          <a:xfrm>
            <a:off x="3402193" y="3141527"/>
            <a:ext cx="4560046" cy="9220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" name="组合 17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9" name="图片 18" descr="图片1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6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20" name="图片 19" descr="xkdr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graphicFrame>
        <p:nvGraphicFramePr>
          <p:cNvPr id="3" name="表格 2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2333625" y="1410335"/>
          <a:ext cx="7840980" cy="476313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73380"/>
                <a:gridCol w="373380"/>
                <a:gridCol w="373380"/>
                <a:gridCol w="373380"/>
                <a:gridCol w="373380"/>
                <a:gridCol w="373380"/>
                <a:gridCol w="373380"/>
                <a:gridCol w="373380"/>
                <a:gridCol w="373380"/>
                <a:gridCol w="373380"/>
                <a:gridCol w="373380"/>
                <a:gridCol w="373380"/>
                <a:gridCol w="373380"/>
                <a:gridCol w="373380"/>
                <a:gridCol w="373380"/>
                <a:gridCol w="373380"/>
                <a:gridCol w="373380"/>
                <a:gridCol w="373380"/>
                <a:gridCol w="373380"/>
                <a:gridCol w="373380"/>
                <a:gridCol w="373380"/>
              </a:tblGrid>
              <a:tr h="366395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639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639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639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639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6395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639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639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639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639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639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639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639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4" name="等腰三角形 3"/>
          <p:cNvSpPr/>
          <p:nvPr/>
        </p:nvSpPr>
        <p:spPr>
          <a:xfrm>
            <a:off x="3452495" y="2889885"/>
            <a:ext cx="1499235" cy="1078865"/>
          </a:xfrm>
          <a:prstGeom prst="triangle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>
            <a:off x="6784340" y="2889250"/>
            <a:ext cx="1499235" cy="1078865"/>
          </a:xfrm>
          <a:prstGeom prst="triangle">
            <a:avLst/>
          </a:prstGeom>
          <a:noFill/>
          <a:ln w="38100">
            <a:solidFill>
              <a:srgbClr val="FF0000"/>
            </a:solidFill>
            <a:prstDash val="sysDash"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箭头连接符 5"/>
          <p:cNvCxnSpPr/>
          <p:nvPr/>
        </p:nvCxnSpPr>
        <p:spPr>
          <a:xfrm>
            <a:off x="5253355" y="3428365"/>
            <a:ext cx="1327150" cy="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76615 0 " pathEditMode="relative" rAng="0" ptsTypes="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4" grpId="2" animBg="1"/>
      <p:bldP spid="4" grpId="3" animBg="1"/>
      <p:bldP spid="5" grpId="0" animBg="1"/>
      <p:bldP spid="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4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3402193" y="3141527"/>
            <a:ext cx="4560046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二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9" name="图片 18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20" name="图片 19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7" name="组合 26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28" name="图片 27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29" name="图片 28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pic>
        <p:nvPicPr>
          <p:cNvPr id="7" name="Picture 5"/>
          <p:cNvPicPr>
            <a:picLocks noChangeAspect="1" noChangeArrowheads="1"/>
          </p:cNvPicPr>
          <p:nvPr/>
        </p:nvPicPr>
        <p:blipFill rotWithShape="1">
          <a:blip r:embed="rId7" cstate="print"/>
          <a:srcRect r="73761"/>
          <a:stretch>
            <a:fillRect/>
          </a:stretch>
        </p:blipFill>
        <p:spPr bwMode="auto">
          <a:xfrm>
            <a:off x="7466965" y="481965"/>
            <a:ext cx="2891155" cy="537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0" name="TextBox 14"/>
          <p:cNvSpPr txBox="1"/>
          <p:nvPr/>
        </p:nvSpPr>
        <p:spPr>
          <a:xfrm>
            <a:off x="1593541" y="1960012"/>
            <a:ext cx="51410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人站在电梯里是什么运动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?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2" name="TextBox 14"/>
          <p:cNvSpPr txBox="1"/>
          <p:nvPr/>
        </p:nvSpPr>
        <p:spPr>
          <a:xfrm>
            <a:off x="2256294" y="3688452"/>
            <a:ext cx="381642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做上下平移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运动。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0" grpId="1"/>
      <p:bldP spid="5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pic>
        <p:nvPicPr>
          <p:cNvPr id="4" name="图片 3" descr="16AXMX3~_SN8[B}($%{0])S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78200" y="1144905"/>
            <a:ext cx="6826885" cy="524573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466894" y="303624"/>
            <a:ext cx="109728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方向</a:t>
            </a:r>
          </a:p>
        </p:txBody>
      </p:sp>
      <p:sp>
        <p:nvSpPr>
          <p:cNvPr id="6" name="矩形 5"/>
          <p:cNvSpPr/>
          <p:nvPr/>
        </p:nvSpPr>
        <p:spPr>
          <a:xfrm>
            <a:off x="7366179" y="303308"/>
            <a:ext cx="109728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距离</a:t>
            </a:r>
          </a:p>
        </p:txBody>
      </p:sp>
      <p:sp>
        <p:nvSpPr>
          <p:cNvPr id="7" name="矩形 6"/>
          <p:cNvSpPr/>
          <p:nvPr/>
        </p:nvSpPr>
        <p:spPr>
          <a:xfrm>
            <a:off x="665024" y="1673319"/>
            <a:ext cx="201168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位置变了</a:t>
            </a:r>
          </a:p>
        </p:txBody>
      </p:sp>
      <p:sp>
        <p:nvSpPr>
          <p:cNvPr id="8" name="矩形 7"/>
          <p:cNvSpPr/>
          <p:nvPr/>
        </p:nvSpPr>
        <p:spPr>
          <a:xfrm>
            <a:off x="665024" y="2893154"/>
            <a:ext cx="201168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形状没变</a:t>
            </a:r>
          </a:p>
        </p:txBody>
      </p:sp>
      <p:sp>
        <p:nvSpPr>
          <p:cNvPr id="9" name="矩形 8"/>
          <p:cNvSpPr/>
          <p:nvPr/>
        </p:nvSpPr>
        <p:spPr>
          <a:xfrm>
            <a:off x="665024" y="4112989"/>
            <a:ext cx="201168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大小没变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graphicFrame>
        <p:nvGraphicFramePr>
          <p:cNvPr id="25" name="表格 24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2333625" y="1410335"/>
          <a:ext cx="7840980" cy="476313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73380"/>
                <a:gridCol w="373380"/>
                <a:gridCol w="373380"/>
                <a:gridCol w="373380"/>
                <a:gridCol w="373380"/>
                <a:gridCol w="373380"/>
                <a:gridCol w="373380"/>
                <a:gridCol w="373380"/>
                <a:gridCol w="373380"/>
                <a:gridCol w="373380"/>
                <a:gridCol w="373380"/>
                <a:gridCol w="373380"/>
                <a:gridCol w="373380"/>
                <a:gridCol w="373380"/>
                <a:gridCol w="373380"/>
                <a:gridCol w="373380"/>
                <a:gridCol w="373380"/>
                <a:gridCol w="373380"/>
                <a:gridCol w="373380"/>
                <a:gridCol w="373380"/>
                <a:gridCol w="373380"/>
              </a:tblGrid>
              <a:tr h="366395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639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639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639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639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6395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639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639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639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639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639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639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639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65548" name="Group 12"/>
          <p:cNvGrpSpPr/>
          <p:nvPr/>
        </p:nvGrpSpPr>
        <p:grpSpPr bwMode="auto">
          <a:xfrm>
            <a:off x="5683251" y="3268092"/>
            <a:ext cx="1143000" cy="1054100"/>
            <a:chOff x="2696" y="2107"/>
            <a:chExt cx="720" cy="664"/>
          </a:xfrm>
          <a:solidFill>
            <a:srgbClr val="FF0000"/>
          </a:solidFill>
        </p:grpSpPr>
        <p:sp>
          <p:nvSpPr>
            <p:cNvPr id="65549" name="AutoShape 13"/>
            <p:cNvSpPr>
              <a:spLocks noChangeArrowheads="1"/>
            </p:cNvSpPr>
            <p:nvPr/>
          </p:nvSpPr>
          <p:spPr bwMode="auto">
            <a:xfrm>
              <a:off x="2696" y="2107"/>
              <a:ext cx="720" cy="452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5550" name="Rectangle 14"/>
            <p:cNvSpPr>
              <a:spLocks noChangeArrowheads="1"/>
            </p:cNvSpPr>
            <p:nvPr/>
          </p:nvSpPr>
          <p:spPr bwMode="auto">
            <a:xfrm>
              <a:off x="2944" y="2559"/>
              <a:ext cx="223" cy="21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65545" name="Text Box 9"/>
          <p:cNvSpPr txBox="1">
            <a:spLocks noChangeArrowheads="1"/>
          </p:cNvSpPr>
          <p:nvPr/>
        </p:nvSpPr>
        <p:spPr bwMode="auto">
          <a:xfrm>
            <a:off x="7565073" y="1847190"/>
            <a:ext cx="2303461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向上平移</a:t>
            </a:r>
            <a:r>
              <a:rPr lang="en-US" altLang="zh-CN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</a:t>
            </a:r>
            <a:r>
              <a: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格</a:t>
            </a:r>
          </a:p>
        </p:txBody>
      </p:sp>
      <p:sp>
        <p:nvSpPr>
          <p:cNvPr id="26" name="圆角矩形 25"/>
          <p:cNvSpPr/>
          <p:nvPr/>
        </p:nvSpPr>
        <p:spPr>
          <a:xfrm>
            <a:off x="7650480" y="1847215"/>
            <a:ext cx="725170" cy="521335"/>
          </a:xfrm>
          <a:prstGeom prst="round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圆角矩形 26"/>
          <p:cNvSpPr/>
          <p:nvPr/>
        </p:nvSpPr>
        <p:spPr>
          <a:xfrm>
            <a:off x="9050020" y="1847850"/>
            <a:ext cx="725170" cy="521335"/>
          </a:xfrm>
          <a:prstGeom prst="round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8" name="直接箭头连接符 27"/>
          <p:cNvCxnSpPr/>
          <p:nvPr/>
        </p:nvCxnSpPr>
        <p:spPr>
          <a:xfrm flipV="1">
            <a:off x="6254750" y="2694940"/>
            <a:ext cx="0" cy="573405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57" name="Oval 67"/>
          <p:cNvSpPr>
            <a:spLocks noChangeArrowheads="1"/>
          </p:cNvSpPr>
          <p:nvPr/>
        </p:nvSpPr>
        <p:spPr bwMode="auto">
          <a:xfrm>
            <a:off x="6182355" y="1349529"/>
            <a:ext cx="144463" cy="144463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9" name="Oval 67"/>
          <p:cNvSpPr>
            <a:spLocks noChangeArrowheads="1"/>
          </p:cNvSpPr>
          <p:nvPr/>
        </p:nvSpPr>
        <p:spPr bwMode="auto">
          <a:xfrm>
            <a:off x="5619110" y="2035329"/>
            <a:ext cx="144463" cy="144463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62" name="Oval 67"/>
          <p:cNvSpPr>
            <a:spLocks noChangeArrowheads="1"/>
          </p:cNvSpPr>
          <p:nvPr/>
        </p:nvSpPr>
        <p:spPr bwMode="auto">
          <a:xfrm>
            <a:off x="6013445" y="2056919"/>
            <a:ext cx="144463" cy="144463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63" name="Oval 67"/>
          <p:cNvSpPr>
            <a:spLocks noChangeArrowheads="1"/>
          </p:cNvSpPr>
          <p:nvPr/>
        </p:nvSpPr>
        <p:spPr bwMode="auto">
          <a:xfrm>
            <a:off x="6012810" y="2434744"/>
            <a:ext cx="144463" cy="144463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64" name="Oval 67"/>
          <p:cNvSpPr>
            <a:spLocks noChangeArrowheads="1"/>
          </p:cNvSpPr>
          <p:nvPr/>
        </p:nvSpPr>
        <p:spPr bwMode="auto">
          <a:xfrm>
            <a:off x="6390635" y="2434744"/>
            <a:ext cx="144463" cy="144463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65" name="Oval 67"/>
          <p:cNvSpPr>
            <a:spLocks noChangeArrowheads="1"/>
          </p:cNvSpPr>
          <p:nvPr/>
        </p:nvSpPr>
        <p:spPr bwMode="auto">
          <a:xfrm>
            <a:off x="6390635" y="2056919"/>
            <a:ext cx="144463" cy="144463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66" name="Oval 67"/>
          <p:cNvSpPr>
            <a:spLocks noChangeArrowheads="1"/>
          </p:cNvSpPr>
          <p:nvPr/>
        </p:nvSpPr>
        <p:spPr bwMode="auto">
          <a:xfrm>
            <a:off x="6769095" y="2055649"/>
            <a:ext cx="144463" cy="144463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cxnSp>
        <p:nvCxnSpPr>
          <p:cNvPr id="67" name="直接连接符 66"/>
          <p:cNvCxnSpPr>
            <a:stCxn id="10257" idx="4"/>
            <a:endCxn id="29" idx="3"/>
          </p:cNvCxnSpPr>
          <p:nvPr/>
        </p:nvCxnSpPr>
        <p:spPr>
          <a:xfrm flipH="1">
            <a:off x="5640070" y="1494155"/>
            <a:ext cx="614680" cy="664845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>
            <a:stCxn id="62" idx="1"/>
          </p:cNvCxnSpPr>
          <p:nvPr/>
        </p:nvCxnSpPr>
        <p:spPr>
          <a:xfrm flipH="1" flipV="1">
            <a:off x="5683250" y="2075180"/>
            <a:ext cx="351155" cy="3175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>
            <a:endCxn id="63" idx="4"/>
          </p:cNvCxnSpPr>
          <p:nvPr/>
        </p:nvCxnSpPr>
        <p:spPr>
          <a:xfrm flipH="1">
            <a:off x="6085205" y="2159000"/>
            <a:ext cx="5080" cy="42037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>
            <a:stCxn id="64" idx="2"/>
          </p:cNvCxnSpPr>
          <p:nvPr/>
        </p:nvCxnSpPr>
        <p:spPr>
          <a:xfrm flipH="1">
            <a:off x="6069330" y="2506980"/>
            <a:ext cx="321310" cy="5715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>
            <a:stCxn id="65" idx="0"/>
          </p:cNvCxnSpPr>
          <p:nvPr/>
        </p:nvCxnSpPr>
        <p:spPr>
          <a:xfrm flipH="1">
            <a:off x="6457950" y="2056765"/>
            <a:ext cx="5080" cy="522605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/>
          <p:cNvCxnSpPr>
            <a:stCxn id="66" idx="1"/>
          </p:cNvCxnSpPr>
          <p:nvPr/>
        </p:nvCxnSpPr>
        <p:spPr>
          <a:xfrm flipH="1">
            <a:off x="6492240" y="2077085"/>
            <a:ext cx="297815" cy="127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/>
          <p:cNvCxnSpPr>
            <a:stCxn id="10257" idx="5"/>
          </p:cNvCxnSpPr>
          <p:nvPr/>
        </p:nvCxnSpPr>
        <p:spPr>
          <a:xfrm>
            <a:off x="6306185" y="1473200"/>
            <a:ext cx="513080" cy="605155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xt Box 9"/>
          <p:cNvSpPr txBox="1">
            <a:spLocks noChangeArrowheads="1"/>
          </p:cNvSpPr>
          <p:nvPr/>
        </p:nvSpPr>
        <p:spPr bwMode="auto">
          <a:xfrm>
            <a:off x="7650163" y="4628490"/>
            <a:ext cx="2303461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向右平移</a:t>
            </a:r>
            <a:r>
              <a:rPr lang="en-US" altLang="zh-CN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7</a:t>
            </a:r>
            <a:r>
              <a: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格</a:t>
            </a:r>
          </a:p>
        </p:txBody>
      </p:sp>
      <p:sp>
        <p:nvSpPr>
          <p:cNvPr id="75" name="圆角矩形 74"/>
          <p:cNvSpPr/>
          <p:nvPr/>
        </p:nvSpPr>
        <p:spPr>
          <a:xfrm>
            <a:off x="7735570" y="4628515"/>
            <a:ext cx="725170" cy="521335"/>
          </a:xfrm>
          <a:prstGeom prst="round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圆角矩形 75"/>
          <p:cNvSpPr/>
          <p:nvPr/>
        </p:nvSpPr>
        <p:spPr>
          <a:xfrm>
            <a:off x="9135110" y="4629150"/>
            <a:ext cx="725170" cy="521335"/>
          </a:xfrm>
          <a:prstGeom prst="round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7" name="直接箭头连接符 76"/>
          <p:cNvCxnSpPr/>
          <p:nvPr/>
        </p:nvCxnSpPr>
        <p:spPr>
          <a:xfrm rot="5400000" flipV="1">
            <a:off x="7199630" y="3698875"/>
            <a:ext cx="0" cy="573405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Oval 67"/>
          <p:cNvSpPr>
            <a:spLocks noChangeArrowheads="1"/>
          </p:cNvSpPr>
          <p:nvPr/>
        </p:nvSpPr>
        <p:spPr bwMode="auto">
          <a:xfrm>
            <a:off x="8773790" y="3185949"/>
            <a:ext cx="144463" cy="144463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79" name="Oval 67"/>
          <p:cNvSpPr>
            <a:spLocks noChangeArrowheads="1"/>
          </p:cNvSpPr>
          <p:nvPr/>
        </p:nvSpPr>
        <p:spPr bwMode="auto">
          <a:xfrm>
            <a:off x="8210545" y="3871749"/>
            <a:ext cx="144463" cy="144463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80" name="Oval 67"/>
          <p:cNvSpPr>
            <a:spLocks noChangeArrowheads="1"/>
          </p:cNvSpPr>
          <p:nvPr/>
        </p:nvSpPr>
        <p:spPr bwMode="auto">
          <a:xfrm>
            <a:off x="8604880" y="3893339"/>
            <a:ext cx="144463" cy="144463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81" name="Oval 67"/>
          <p:cNvSpPr>
            <a:spLocks noChangeArrowheads="1"/>
          </p:cNvSpPr>
          <p:nvPr/>
        </p:nvSpPr>
        <p:spPr bwMode="auto">
          <a:xfrm>
            <a:off x="8604245" y="4271164"/>
            <a:ext cx="144463" cy="144463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82" name="Oval 67"/>
          <p:cNvSpPr>
            <a:spLocks noChangeArrowheads="1"/>
          </p:cNvSpPr>
          <p:nvPr/>
        </p:nvSpPr>
        <p:spPr bwMode="auto">
          <a:xfrm>
            <a:off x="8982070" y="4271164"/>
            <a:ext cx="144463" cy="144463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83" name="Oval 67"/>
          <p:cNvSpPr>
            <a:spLocks noChangeArrowheads="1"/>
          </p:cNvSpPr>
          <p:nvPr/>
        </p:nvSpPr>
        <p:spPr bwMode="auto">
          <a:xfrm>
            <a:off x="8982070" y="3893339"/>
            <a:ext cx="144463" cy="144463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84" name="Oval 67"/>
          <p:cNvSpPr>
            <a:spLocks noChangeArrowheads="1"/>
          </p:cNvSpPr>
          <p:nvPr/>
        </p:nvSpPr>
        <p:spPr bwMode="auto">
          <a:xfrm>
            <a:off x="9360530" y="3892069"/>
            <a:ext cx="144463" cy="144463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cxnSp>
        <p:nvCxnSpPr>
          <p:cNvPr id="85" name="直接连接符 84"/>
          <p:cNvCxnSpPr>
            <a:stCxn id="78" idx="4"/>
            <a:endCxn id="79" idx="3"/>
          </p:cNvCxnSpPr>
          <p:nvPr/>
        </p:nvCxnSpPr>
        <p:spPr>
          <a:xfrm flipH="1">
            <a:off x="8231505" y="3340735"/>
            <a:ext cx="614680" cy="664845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/>
          <p:cNvCxnSpPr>
            <a:stCxn id="80" idx="1"/>
          </p:cNvCxnSpPr>
          <p:nvPr/>
        </p:nvCxnSpPr>
        <p:spPr>
          <a:xfrm flipH="1" flipV="1">
            <a:off x="8274685" y="3921125"/>
            <a:ext cx="351155" cy="3175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>
            <a:endCxn id="81" idx="4"/>
          </p:cNvCxnSpPr>
          <p:nvPr/>
        </p:nvCxnSpPr>
        <p:spPr>
          <a:xfrm flipH="1">
            <a:off x="8676640" y="4005580"/>
            <a:ext cx="5080" cy="42037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>
            <a:stCxn id="82" idx="2"/>
          </p:cNvCxnSpPr>
          <p:nvPr/>
        </p:nvCxnSpPr>
        <p:spPr>
          <a:xfrm flipH="1">
            <a:off x="8660765" y="4353560"/>
            <a:ext cx="321310" cy="5715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连接符 88"/>
          <p:cNvCxnSpPr>
            <a:stCxn id="83" idx="0"/>
          </p:cNvCxnSpPr>
          <p:nvPr/>
        </p:nvCxnSpPr>
        <p:spPr>
          <a:xfrm flipH="1">
            <a:off x="9049385" y="3903345"/>
            <a:ext cx="5080" cy="522605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/>
          <p:cNvCxnSpPr>
            <a:stCxn id="84" idx="1"/>
          </p:cNvCxnSpPr>
          <p:nvPr/>
        </p:nvCxnSpPr>
        <p:spPr>
          <a:xfrm flipH="1">
            <a:off x="9083675" y="3923030"/>
            <a:ext cx="297815" cy="127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/>
          <p:cNvCxnSpPr>
            <a:stCxn id="78" idx="5"/>
          </p:cNvCxnSpPr>
          <p:nvPr/>
        </p:nvCxnSpPr>
        <p:spPr>
          <a:xfrm>
            <a:off x="8897620" y="3319780"/>
            <a:ext cx="513080" cy="605155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5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25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45" grpId="0" animBg="1"/>
      <p:bldP spid="65545" grpId="1" animBg="1"/>
      <p:bldP spid="26" grpId="0" bldLvl="0" animBg="1"/>
      <p:bldP spid="27" grpId="0" bldLvl="0" animBg="1"/>
      <p:bldP spid="10257" grpId="0" bldLvl="0" animBg="1" autoUpdateAnimBg="0"/>
      <p:bldP spid="29" grpId="0" bldLvl="0" animBg="1" autoUpdateAnimBg="0"/>
      <p:bldP spid="62" grpId="0" bldLvl="0" animBg="1" autoUpdateAnimBg="0"/>
      <p:bldP spid="63" grpId="0" bldLvl="0" animBg="1" autoUpdateAnimBg="0"/>
      <p:bldP spid="64" grpId="0" bldLvl="0" animBg="1" autoUpdateAnimBg="0"/>
      <p:bldP spid="65" grpId="0" bldLvl="0" animBg="1" autoUpdateAnimBg="0"/>
      <p:bldP spid="66" grpId="0" bldLvl="0" animBg="1" autoUpdateAnimBg="0"/>
      <p:bldP spid="74" grpId="0" bldLvl="0" animBg="1"/>
      <p:bldP spid="74" grpId="1" animBg="1"/>
      <p:bldP spid="75" grpId="0" bldLvl="0" animBg="1"/>
      <p:bldP spid="76" grpId="0" bldLvl="0" animBg="1"/>
      <p:bldP spid="78" grpId="0" bldLvl="0" animBg="1" autoUpdateAnimBg="0"/>
      <p:bldP spid="79" grpId="0" bldLvl="0" animBg="1" autoUpdateAnimBg="0"/>
      <p:bldP spid="80" grpId="0" bldLvl="0" animBg="1" autoUpdateAnimBg="0"/>
      <p:bldP spid="81" grpId="0" bldLvl="0" animBg="1" autoUpdateAnimBg="0"/>
      <p:bldP spid="82" grpId="0" bldLvl="0" animBg="1" autoUpdateAnimBg="0"/>
      <p:bldP spid="83" grpId="0" bldLvl="0" animBg="1" autoUpdateAnimBg="0"/>
      <p:bldP spid="84" grpId="0" bldLvl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pic>
        <p:nvPicPr>
          <p:cNvPr id="4" name="图片 3" descr="16AXMX3~_SN8[B}($%{0])S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78200" y="1144905"/>
            <a:ext cx="6826885" cy="5245735"/>
          </a:xfrm>
          <a:prstGeom prst="rect">
            <a:avLst/>
          </a:prstGeom>
        </p:spPr>
      </p:pic>
      <p:sp>
        <p:nvSpPr>
          <p:cNvPr id="26" name="圆角矩形 25"/>
          <p:cNvSpPr/>
          <p:nvPr/>
        </p:nvSpPr>
        <p:spPr>
          <a:xfrm>
            <a:off x="5513705" y="3573780"/>
            <a:ext cx="725170" cy="521335"/>
          </a:xfrm>
          <a:prstGeom prst="round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10204" y="4095209"/>
            <a:ext cx="5384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左</a:t>
            </a:r>
          </a:p>
        </p:txBody>
      </p:sp>
      <p:sp>
        <p:nvSpPr>
          <p:cNvPr id="10257" name="Oval 67"/>
          <p:cNvSpPr>
            <a:spLocks noChangeArrowheads="1"/>
          </p:cNvSpPr>
          <p:nvPr/>
        </p:nvSpPr>
        <p:spPr bwMode="auto">
          <a:xfrm>
            <a:off x="6570975" y="4011449"/>
            <a:ext cx="144463" cy="144463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6" name="Oval 67"/>
          <p:cNvSpPr>
            <a:spLocks noChangeArrowheads="1"/>
          </p:cNvSpPr>
          <p:nvPr/>
        </p:nvSpPr>
        <p:spPr bwMode="auto">
          <a:xfrm>
            <a:off x="4690740" y="4011449"/>
            <a:ext cx="144463" cy="144463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22724" y="4095209"/>
            <a:ext cx="39116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6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6429375" y="4240530"/>
            <a:ext cx="725170" cy="521335"/>
          </a:xfrm>
          <a:prstGeom prst="round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621449" y="5117559"/>
            <a:ext cx="5384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下</a:t>
            </a:r>
          </a:p>
        </p:txBody>
      </p:sp>
      <p:sp>
        <p:nvSpPr>
          <p:cNvPr id="10" name="Oval 67"/>
          <p:cNvSpPr>
            <a:spLocks noChangeArrowheads="1"/>
          </p:cNvSpPr>
          <p:nvPr/>
        </p:nvSpPr>
        <p:spPr bwMode="auto">
          <a:xfrm>
            <a:off x="6849105" y="4011449"/>
            <a:ext cx="144463" cy="144463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1" name="Oval 67"/>
          <p:cNvSpPr>
            <a:spLocks noChangeArrowheads="1"/>
          </p:cNvSpPr>
          <p:nvPr/>
        </p:nvSpPr>
        <p:spPr bwMode="auto">
          <a:xfrm>
            <a:off x="6849105" y="5639589"/>
            <a:ext cx="144463" cy="144463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723809" y="5117559"/>
            <a:ext cx="39116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5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25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5" grpId="0"/>
      <p:bldP spid="10257" grpId="0" bldLvl="0" animBg="1" autoUpdateAnimBg="0"/>
      <p:bldP spid="10257" grpId="1" animBg="1"/>
      <p:bldP spid="6" grpId="0" bldLvl="0" animBg="1" autoUpdateAnimBg="0"/>
      <p:bldP spid="6" grpId="1" animBg="1"/>
      <p:bldP spid="7" grpId="0"/>
      <p:bldP spid="8" grpId="0" bldLvl="0" animBg="1"/>
      <p:bldP spid="9" grpId="0"/>
      <p:bldP spid="10" grpId="0" bldLvl="0" animBg="1" autoUpdateAnimBg="0"/>
      <p:bldP spid="11" grpId="0" bldLvl="0" animBg="1" autoUpdateAnimBg="0"/>
      <p:bldP spid="1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47,&quot;width&quot;:3217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805,&quot;width&quot;:2850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796,&quot;width&quot;:2811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475,&quot;width&quot;:9470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62,&quot;width&quot;:2697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e5a89cd5-a64b-4e99-b616-13867773e49f}"/>
  <p:tag name="TABLE_ENDDRAG_ORIGIN_RECT" val="616*374"/>
  <p:tag name="TABLE_ENDDRAG_RECT" val="90*88*616*37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e5a89cd5-a64b-4e99-b616-13867773e49f}"/>
  <p:tag name="TABLE_ENDDRAG_ORIGIN_RECT" val="616*374"/>
  <p:tag name="TABLE_ENDDRAG_RECT" val="90*88*616*37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2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blipFill rotWithShape="1">
          <a:blip xmlns:r="http://schemas.openxmlformats.org/officeDocument/2006/relationships" r:embed="rId1" cstate="print"/>
          <a:stretch>
            <a:fillRect l="-1992" t="-1538" b="-12308"/>
          </a:stretch>
        </a:blipFill>
        <a:ln w="9525">
          <a:noFill/>
        </a:ln>
        <a:effectLst>
          <a:outerShdw sx="999" sy="999" algn="ctr" rotWithShape="0">
            <a:srgbClr val="000000"/>
          </a:outerShdw>
        </a:effectLst>
      </a:spPr>
      <a:bodyPr/>
      <a:lstStyle>
        <a:defPPr>
          <a:defRPr>
            <a:noFill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</TotalTime>
  <Words>428</Words>
  <Application>Microsoft Office PowerPoint</Application>
  <PresentationFormat>自定义</PresentationFormat>
  <Paragraphs>64</Paragraphs>
  <Slides>17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2_Office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Administrator</cp:lastModifiedBy>
  <cp:revision>2322</cp:revision>
  <dcterms:created xsi:type="dcterms:W3CDTF">2017-11-13T08:28:00Z</dcterms:created>
  <dcterms:modified xsi:type="dcterms:W3CDTF">2021-11-17T07:14:45Z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2052-11.1.0.10700</vt:lpwstr>
  </property>
  <property fmtid="{D5CDD505-2E9C-101B-9397-08002B2CF9AE}" pid="3" name="ICV">
    <vt:lpwstr>529D53FA8CF04469AB9D2727BDEA2B60</vt:lpwstr>
  </property>
</Properties>
</file>